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5"/>
  </p:notesMasterIdLst>
  <p:sldIdLst>
    <p:sldId id="256" r:id="rId2"/>
    <p:sldId id="259" r:id="rId3"/>
    <p:sldId id="260" r:id="rId4"/>
    <p:sldId id="311" r:id="rId5"/>
    <p:sldId id="312" r:id="rId6"/>
    <p:sldId id="261" r:id="rId7"/>
    <p:sldId id="262" r:id="rId8"/>
    <p:sldId id="263" r:id="rId9"/>
    <p:sldId id="279" r:id="rId10"/>
    <p:sldId id="264" r:id="rId11"/>
    <p:sldId id="265" r:id="rId12"/>
    <p:sldId id="267" r:id="rId13"/>
    <p:sldId id="268" r:id="rId14"/>
    <p:sldId id="270" r:id="rId15"/>
    <p:sldId id="271" r:id="rId16"/>
    <p:sldId id="281" r:id="rId17"/>
    <p:sldId id="272" r:id="rId18"/>
    <p:sldId id="277" r:id="rId19"/>
    <p:sldId id="274" r:id="rId20"/>
    <p:sldId id="276" r:id="rId21"/>
    <p:sldId id="278" r:id="rId22"/>
    <p:sldId id="280" r:id="rId23"/>
    <p:sldId id="282" r:id="rId24"/>
    <p:sldId id="283" r:id="rId25"/>
    <p:sldId id="284" r:id="rId26"/>
    <p:sldId id="285" r:id="rId27"/>
    <p:sldId id="286" r:id="rId28"/>
    <p:sldId id="287" r:id="rId29"/>
    <p:sldId id="318" r:id="rId30"/>
    <p:sldId id="320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321" r:id="rId39"/>
    <p:sldId id="317" r:id="rId40"/>
    <p:sldId id="296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7" r:id="rId49"/>
    <p:sldId id="306" r:id="rId50"/>
    <p:sldId id="308" r:id="rId51"/>
    <p:sldId id="309" r:id="rId52"/>
    <p:sldId id="341" r:id="rId53"/>
    <p:sldId id="310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1" autoAdjust="0"/>
    <p:restoredTop sz="74457" autoAdjust="0"/>
  </p:normalViewPr>
  <p:slideViewPr>
    <p:cSldViewPr snapToGrid="0" showGuides="1">
      <p:cViewPr varScale="1">
        <p:scale>
          <a:sx n="65" d="100"/>
          <a:sy n="65" d="100"/>
        </p:scale>
        <p:origin x="1366" y="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E8086-2EB7-46D9-B3F7-7EADE49BA718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86C86-99C6-4AE1-B8A3-698DDA1EA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81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vue</a:t>
            </a:r>
            <a:r>
              <a:rPr lang="en-US" dirty="0"/>
              <a:t> vs vue.js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911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pen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80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09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app.cats.push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935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43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044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91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example of the </a:t>
            </a:r>
            <a:r>
              <a:rPr lang="en-US" dirty="0" err="1"/>
              <a:t>devtools</a:t>
            </a:r>
            <a:r>
              <a:rPr lang="en-US" dirty="0"/>
              <a:t> extension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131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002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we need a framework?</a:t>
            </a:r>
          </a:p>
          <a:p>
            <a:endParaRPr lang="en-US" dirty="0"/>
          </a:p>
          <a:p>
            <a:r>
              <a:rPr lang="en-US" dirty="0"/>
              <a:t>Yes.</a:t>
            </a:r>
          </a:p>
          <a:p>
            <a:r>
              <a:rPr lang="en-US" dirty="0"/>
              <a:t>Helps decide where shit goes.</a:t>
            </a:r>
          </a:p>
          <a:p>
            <a:r>
              <a:rPr lang="en-US" dirty="0"/>
              <a:t>Helps manage complexity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39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vue</a:t>
            </a:r>
            <a:r>
              <a:rPr lang="en-US" dirty="0"/>
              <a:t> vs vue.js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05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Approachable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16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Easy to add to existing sites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47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21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stress - VUE DOES MORE THEN THIS! When I start learning something I will intentionally ignore things that I think I'm not quite ready for yet, so when I first started, </a:t>
            </a:r>
            <a:r>
              <a:rPr lang="en-US" dirty="0" err="1"/>
              <a:t>Vue</a:t>
            </a:r>
            <a:r>
              <a:rPr lang="en-US" dirty="0"/>
              <a:t> did two things for me.</a:t>
            </a:r>
          </a:p>
          <a:p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Two-way binding - not terribly exciting but really useful. So if I want to put a form field on a page and know when it changes, or I want to set it based on some condition or an Ajax load, </a:t>
            </a:r>
            <a:r>
              <a:rPr lang="en-US" dirty="0" err="1"/>
              <a:t>Vue</a:t>
            </a:r>
            <a:r>
              <a:rPr lang="en-US" dirty="0"/>
              <a:t> makes that easy.</a:t>
            </a:r>
          </a:p>
          <a:p>
            <a:pPr marL="228600" indent="-228600">
              <a:buAutoNum type="arabicParenR"/>
            </a:pPr>
            <a:r>
              <a:rPr lang="en-US" dirty="0"/>
              <a:t>By template language (and the docs call it Declarative Rendering), I basically have a way of saying that if I have a JS variable called name and the value is ray, I want to show that on the page. That's not terribly exciting, but it goes very deep. Instead of a simple variable name I could have an array of names. </a:t>
            </a:r>
            <a:r>
              <a:rPr lang="en-US" dirty="0" err="1"/>
              <a:t>Vue</a:t>
            </a:r>
            <a:r>
              <a:rPr lang="en-US" dirty="0"/>
              <a:t> has a way to render that. </a:t>
            </a:r>
            <a:r>
              <a:rPr lang="en-US" dirty="0" err="1"/>
              <a:t>WHat</a:t>
            </a:r>
            <a:r>
              <a:rPr lang="en-US" dirty="0"/>
              <a:t> if name was empty of not yet defined? </a:t>
            </a:r>
            <a:r>
              <a:rPr lang="en-US" dirty="0" err="1"/>
              <a:t>Vue</a:t>
            </a:r>
            <a:r>
              <a:rPr lang="en-US" dirty="0"/>
              <a:t> provides conditionals. So if you've ever used or heard of Jade (now called Pug), Handlebars, Mustache, </a:t>
            </a:r>
            <a:r>
              <a:rPr lang="en-US" dirty="0" err="1"/>
              <a:t>etc</a:t>
            </a:r>
            <a:r>
              <a:rPr lang="en-US" dirty="0"/>
              <a:t>, than </a:t>
            </a:r>
            <a:r>
              <a:rPr lang="en-US" dirty="0" err="1"/>
              <a:t>Vue</a:t>
            </a:r>
            <a:r>
              <a:rPr lang="en-US" dirty="0"/>
              <a:t> has this baked 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15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57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pen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495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2D0F2BC-38A7-4140-8B4B-5F4F124FDAA0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211E-3140-4D8C-BD0F-B44B99B5B253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3BFDF-2952-4CCF-9BE1-C8C9F8E0AF80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26C23-83B7-4101-975F-A6A4FA193393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353EF-E355-4E16-9D95-E4F7AF1E81CA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51B5D-755C-49F6-9322-5D95725B19A4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941AF-BE57-4133-88A7-E6740F058FC7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7A543-5281-47DA-B618-F3A737A2A2EA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AE14D-44D7-41AD-ACDD-6F5B5A8305F2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A1A64-F520-4956-884F-336A1BEF287D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53F4C-5CC9-4314-9CB8-D13B53F20BF6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45328AA-4F0C-43DA-85A1-6F88FB012C06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ymondcamden.com/2020/01/27/vue-and-form-fields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2D991-E95A-4615-9114-96B8677538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Kicking Butt with Vue.js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6711A-48CC-4EF1-803C-0580A7A212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Raymond Camden</a:t>
            </a:r>
          </a:p>
        </p:txBody>
      </p:sp>
    </p:spTree>
    <p:extLst>
      <p:ext uri="{BB962C8B-B14F-4D97-AF65-F5344CB8AC3E}">
        <p14:creationId xmlns:p14="http://schemas.microsoft.com/office/powerpoint/2010/main" val="1627897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2B7E3-759A-416C-922A-C8D68C1A6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vue</a:t>
            </a:r>
            <a:r>
              <a:rPr lang="en-US" dirty="0"/>
              <a:t>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4B10B-3C6B-4C6D-BC41-1FE8F87CF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Two-way binding between your DOM and JavaScript</a:t>
            </a:r>
          </a:p>
          <a:p>
            <a:r>
              <a:rPr lang="en-US" dirty="0"/>
              <a:t>Template Language (aka Declarative Rendering)</a:t>
            </a:r>
          </a:p>
          <a:p>
            <a:r>
              <a:rPr lang="en-US" dirty="0"/>
              <a:t>And I know I said this - but it does more. A lot more.</a:t>
            </a:r>
          </a:p>
        </p:txBody>
      </p:sp>
    </p:spTree>
    <p:extLst>
      <p:ext uri="{BB962C8B-B14F-4D97-AF65-F5344CB8AC3E}">
        <p14:creationId xmlns:p14="http://schemas.microsoft.com/office/powerpoint/2010/main" val="424404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40FE2-F481-43FB-90F8-624FE94B8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EC67A-D15E-464A-80C4-0410CD432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</a:t>
            </a:r>
          </a:p>
          <a:p>
            <a:r>
              <a:rPr lang="en-US" dirty="0"/>
              <a:t>cli install</a:t>
            </a:r>
          </a:p>
          <a:p>
            <a:r>
              <a:rPr lang="en-US" dirty="0"/>
              <a:t>Download from site</a:t>
            </a:r>
          </a:p>
          <a:p>
            <a:r>
              <a:rPr lang="en-US" dirty="0"/>
              <a:t>Copy and paste a script tag FTW!!!!!1!</a:t>
            </a:r>
          </a:p>
        </p:txBody>
      </p:sp>
      <p:pic>
        <p:nvPicPr>
          <p:cNvPr id="6" name="Picture 5" descr="A cat that is looking at the camera&#10;&#10;Description generated with very high confidence">
            <a:extLst>
              <a:ext uri="{FF2B5EF4-FFF2-40B4-BE49-F238E27FC236}">
                <a16:creationId xmlns:a16="http://schemas.microsoft.com/office/drawing/2014/main" id="{6FBE41EA-1607-46D3-9454-17B2CDE22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414" y="2463289"/>
            <a:ext cx="47625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3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0447D-2903-4DB4-97D5-A1DC9F809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&lt;script&gt;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23753-C5BF-45C8-B71C-0F92C21E2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&lt;script </a:t>
            </a:r>
            <a:r>
              <a:rPr lang="en-US" sz="2800" dirty="0" err="1">
                <a:latin typeface="Consolas" panose="020B0609020204030204" pitchFamily="49" charset="0"/>
              </a:rPr>
              <a:t>src</a:t>
            </a:r>
            <a:r>
              <a:rPr lang="en-US" sz="2800" dirty="0">
                <a:latin typeface="Consolas" panose="020B0609020204030204" pitchFamily="49" charset="0"/>
              </a:rPr>
              <a:t>="https://unpkg.com/</a:t>
            </a:r>
            <a:r>
              <a:rPr lang="en-US" sz="2800" dirty="0" err="1">
                <a:latin typeface="Consolas" panose="020B0609020204030204" pitchFamily="49" charset="0"/>
              </a:rPr>
              <a:t>vue</a:t>
            </a:r>
            <a:r>
              <a:rPr lang="en-US" sz="2800" dirty="0">
                <a:latin typeface="Consolas" panose="020B0609020204030204" pitchFamily="49" charset="0"/>
              </a:rPr>
              <a:t>"&gt;&lt;/script&gt;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672506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F5CEB-285D-4105-9B6C-D9BE59BB8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</a:t>
            </a:r>
            <a:r>
              <a:rPr lang="en-US" dirty="0" err="1"/>
              <a:t>SOme</a:t>
            </a:r>
            <a:r>
              <a:rPr lang="en-US" dirty="0"/>
              <a:t>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3562E-0D7D-41EE-A565-49D75064F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where you're going to render stuff</a:t>
            </a:r>
          </a:p>
          <a:p>
            <a:r>
              <a:rPr lang="en-US" dirty="0"/>
              <a:t>Setup some data</a:t>
            </a:r>
          </a:p>
          <a:p>
            <a:r>
              <a:rPr lang="en-US" dirty="0"/>
              <a:t>Render that data</a:t>
            </a:r>
          </a:p>
          <a:p>
            <a:r>
              <a:rPr lang="en-US" dirty="0"/>
              <a:t>Add events (</a:t>
            </a:r>
            <a:r>
              <a:rPr lang="en-US" dirty="0" err="1"/>
              <a:t>ie</a:t>
            </a:r>
            <a:r>
              <a:rPr lang="en-US" dirty="0"/>
              <a:t> on this do that) and other fancy stuff</a:t>
            </a:r>
          </a:p>
        </p:txBody>
      </p:sp>
    </p:spTree>
    <p:extLst>
      <p:ext uri="{BB962C8B-B14F-4D97-AF65-F5344CB8AC3E}">
        <p14:creationId xmlns:p14="http://schemas.microsoft.com/office/powerpoint/2010/main" val="61837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B9B4AB-A490-42ED-8ECA-E94495F75904}"/>
              </a:ext>
            </a:extLst>
          </p:cNvPr>
          <p:cNvSpPr/>
          <p:nvPr/>
        </p:nvSpPr>
        <p:spPr>
          <a:xfrm>
            <a:off x="437321" y="477078"/>
            <a:ext cx="5557962" cy="5637475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Table">
            <a:extLst>
              <a:ext uri="{FF2B5EF4-FFF2-40B4-BE49-F238E27FC236}">
                <a16:creationId xmlns:a16="http://schemas.microsoft.com/office/drawing/2014/main" id="{C8F01670-3817-46AC-B73D-F5E59993E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1971" y="1365635"/>
            <a:ext cx="1899037" cy="1899037"/>
          </a:xfrm>
          <a:prstGeom prst="rect">
            <a:avLst/>
          </a:prstGeom>
        </p:spPr>
      </p:pic>
      <p:pic>
        <p:nvPicPr>
          <p:cNvPr id="6" name="Graphic 5" descr="List">
            <a:extLst>
              <a:ext uri="{FF2B5EF4-FFF2-40B4-BE49-F238E27FC236}">
                <a16:creationId xmlns:a16="http://schemas.microsoft.com/office/drawing/2014/main" id="{D8D160D4-A682-4FAD-BDE6-5B8C5281A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4861" y="1691640"/>
            <a:ext cx="1737360" cy="1737360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1327D83C-C184-422E-B7B0-3761ADD4F7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7677" y="3026132"/>
            <a:ext cx="1633331" cy="1633331"/>
          </a:xfrm>
          <a:prstGeom prst="rect">
            <a:avLst/>
          </a:prstGeom>
        </p:spPr>
      </p:pic>
      <p:pic>
        <p:nvPicPr>
          <p:cNvPr id="10" name="Graphic 9" descr="Palette">
            <a:extLst>
              <a:ext uri="{FF2B5EF4-FFF2-40B4-BE49-F238E27FC236}">
                <a16:creationId xmlns:a16="http://schemas.microsoft.com/office/drawing/2014/main" id="{E5AD4DA3-E4F2-4B3D-B6BF-6617311D3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8891" y="3759642"/>
            <a:ext cx="1633330" cy="163333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DE1037DD-33F4-4AE6-81FD-19F5527A357C}"/>
              </a:ext>
            </a:extLst>
          </p:cNvPr>
          <p:cNvSpPr/>
          <p:nvPr/>
        </p:nvSpPr>
        <p:spPr>
          <a:xfrm rot="9789020">
            <a:off x="4680698" y="2011784"/>
            <a:ext cx="2298447" cy="6042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D8E6BB-2D71-49C6-A5B0-26BB3AA85219}"/>
              </a:ext>
            </a:extLst>
          </p:cNvPr>
          <p:cNvSpPr txBox="1"/>
          <p:nvPr/>
        </p:nvSpPr>
        <p:spPr>
          <a:xfrm>
            <a:off x="7017389" y="1769673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somediv</a:t>
            </a:r>
            <a:r>
              <a:rPr lang="en-US" dirty="0">
                <a:latin typeface="Consolas" panose="020B0609020204030204" pitchFamily="49" charset="0"/>
              </a:rPr>
              <a:t>').html('woot');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E5F9E8C-A770-4ED3-B63D-416EB1C2DB69}"/>
              </a:ext>
            </a:extLst>
          </p:cNvPr>
          <p:cNvSpPr/>
          <p:nvPr/>
        </p:nvSpPr>
        <p:spPr>
          <a:xfrm rot="16200000">
            <a:off x="1567643" y="5068171"/>
            <a:ext cx="1311965" cy="77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EF848E-B283-4292-AEAE-679B85102603}"/>
              </a:ext>
            </a:extLst>
          </p:cNvPr>
          <p:cNvSpPr txBox="1"/>
          <p:nvPr/>
        </p:nvSpPr>
        <p:spPr>
          <a:xfrm>
            <a:off x="1880481" y="6246831"/>
            <a:ext cx="6714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yetanotherdiv</a:t>
            </a:r>
            <a:r>
              <a:rPr lang="en-US" dirty="0">
                <a:latin typeface="Consolas" panose="020B0609020204030204" pitchFamily="49" charset="0"/>
              </a:rPr>
              <a:t>').html('&lt;b&gt;This is awesome&lt;/b&gt;');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A229EB9-D940-4EDA-BD4B-394EDBB3B5F0}"/>
              </a:ext>
            </a:extLst>
          </p:cNvPr>
          <p:cNvSpPr/>
          <p:nvPr/>
        </p:nvSpPr>
        <p:spPr>
          <a:xfrm rot="10800000">
            <a:off x="4795151" y="4415978"/>
            <a:ext cx="1599922" cy="244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6482A2-36DA-41BB-BC89-C995912FFB00}"/>
              </a:ext>
            </a:extLst>
          </p:cNvPr>
          <p:cNvSpPr txBox="1"/>
          <p:nvPr/>
        </p:nvSpPr>
        <p:spPr>
          <a:xfrm>
            <a:off x="6610934" y="4349664"/>
            <a:ext cx="347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someotherdiv</a:t>
            </a:r>
            <a:r>
              <a:rPr lang="en-US" dirty="0">
                <a:latin typeface="Consolas" panose="020B0609020204030204" pitchFamily="49" charset="0"/>
              </a:rPr>
              <a:t>').</a:t>
            </a:r>
            <a:r>
              <a:rPr lang="en-US" dirty="0" err="1">
                <a:latin typeface="Consolas" panose="020B0609020204030204" pitchFamily="49" charset="0"/>
              </a:rPr>
              <a:t>val</a:t>
            </a:r>
            <a:r>
              <a:rPr lang="en-US" dirty="0">
                <a:latin typeface="Consolas" panose="020B0609020204030204" pitchFamily="49" charset="0"/>
              </a:rPr>
              <a:t>(2);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6A8F33-9566-4499-AA47-3CDE99A462AF}"/>
              </a:ext>
            </a:extLst>
          </p:cNvPr>
          <p:cNvSpPr txBox="1"/>
          <p:nvPr/>
        </p:nvSpPr>
        <p:spPr>
          <a:xfrm>
            <a:off x="6610934" y="636104"/>
            <a:ext cx="4618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Willy </a:t>
            </a:r>
            <a:r>
              <a:rPr lang="en-US" sz="2800" dirty="0" err="1"/>
              <a:t>Nilly</a:t>
            </a:r>
            <a:r>
              <a:rPr lang="en-US" sz="2800" dirty="0"/>
              <a:t> DOM Manipulation</a:t>
            </a:r>
          </a:p>
        </p:txBody>
      </p:sp>
    </p:spTree>
    <p:extLst>
      <p:ext uri="{BB962C8B-B14F-4D97-AF65-F5344CB8AC3E}">
        <p14:creationId xmlns:p14="http://schemas.microsoft.com/office/powerpoint/2010/main" val="1783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B9B4AB-A490-42ED-8ECA-E94495F75904}"/>
              </a:ext>
            </a:extLst>
          </p:cNvPr>
          <p:cNvSpPr/>
          <p:nvPr/>
        </p:nvSpPr>
        <p:spPr>
          <a:xfrm>
            <a:off x="437321" y="477078"/>
            <a:ext cx="5557962" cy="5637475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Table">
            <a:extLst>
              <a:ext uri="{FF2B5EF4-FFF2-40B4-BE49-F238E27FC236}">
                <a16:creationId xmlns:a16="http://schemas.microsoft.com/office/drawing/2014/main" id="{C8F01670-3817-46AC-B73D-F5E59993E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1971" y="1365635"/>
            <a:ext cx="1899037" cy="1899037"/>
          </a:xfrm>
          <a:prstGeom prst="rect">
            <a:avLst/>
          </a:prstGeom>
        </p:spPr>
      </p:pic>
      <p:pic>
        <p:nvPicPr>
          <p:cNvPr id="6" name="Graphic 5" descr="List">
            <a:extLst>
              <a:ext uri="{FF2B5EF4-FFF2-40B4-BE49-F238E27FC236}">
                <a16:creationId xmlns:a16="http://schemas.microsoft.com/office/drawing/2014/main" id="{D8D160D4-A682-4FAD-BDE6-5B8C5281A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4861" y="1691640"/>
            <a:ext cx="1737360" cy="1737360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1327D83C-C184-422E-B7B0-3761ADD4F7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7677" y="3026132"/>
            <a:ext cx="1633331" cy="1633331"/>
          </a:xfrm>
          <a:prstGeom prst="rect">
            <a:avLst/>
          </a:prstGeom>
        </p:spPr>
      </p:pic>
      <p:pic>
        <p:nvPicPr>
          <p:cNvPr id="10" name="Graphic 9" descr="Palette">
            <a:extLst>
              <a:ext uri="{FF2B5EF4-FFF2-40B4-BE49-F238E27FC236}">
                <a16:creationId xmlns:a16="http://schemas.microsoft.com/office/drawing/2014/main" id="{E5AD4DA3-E4F2-4B3D-B6BF-6617311D3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8891" y="3759642"/>
            <a:ext cx="1633330" cy="16333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6A8F33-9566-4499-AA47-3CDE99A462AF}"/>
              </a:ext>
            </a:extLst>
          </p:cNvPr>
          <p:cNvSpPr txBox="1"/>
          <p:nvPr/>
        </p:nvSpPr>
        <p:spPr>
          <a:xfrm>
            <a:off x="6610934" y="636104"/>
            <a:ext cx="3311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Defining </a:t>
            </a:r>
            <a:r>
              <a:rPr lang="en-US" sz="2800" dirty="0" err="1"/>
              <a:t>Vue's</a:t>
            </a:r>
            <a:r>
              <a:rPr lang="en-US" sz="2800" dirty="0"/>
              <a:t> Place...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BF6D69-6E0C-453D-8FB9-8CA54DECD4D8}"/>
              </a:ext>
            </a:extLst>
          </p:cNvPr>
          <p:cNvSpPr/>
          <p:nvPr/>
        </p:nvSpPr>
        <p:spPr>
          <a:xfrm>
            <a:off x="3228891" y="1582310"/>
            <a:ext cx="1849191" cy="3810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616B20-C7ED-4108-9A3A-22BFD1A590CF}"/>
              </a:ext>
            </a:extLst>
          </p:cNvPr>
          <p:cNvSpPr/>
          <p:nvPr/>
        </p:nvSpPr>
        <p:spPr>
          <a:xfrm>
            <a:off x="1201971" y="1582310"/>
            <a:ext cx="1899037" cy="14438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6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8A901F-2380-409D-B12F-3A0FDAFAEEE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4CD50C8-2F85-4F12-A5B5-9336E254A7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Placeholder 5" descr="A picture containing text, person&#10;&#10;Description generated with high confidence">
            <a:extLst>
              <a:ext uri="{FF2B5EF4-FFF2-40B4-BE49-F238E27FC236}">
                <a16:creationId xmlns:a16="http://schemas.microsoft.com/office/drawing/2014/main" id="{A3B7D944-B28B-4D24-AC03-531B8B0E89A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l="6216" t="15344" r="-1" b="562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FFD1AD6-47DB-4E92-8664-8F8522581F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FDDB48-728D-4A1A-BE30-494474A9EA7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DBDF012-A3BC-4DC2-B4F4-87177F2BA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Examples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07CB20-EE34-4879-B694-9716DFD875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10600" y="4960137"/>
            <a:ext cx="3200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http://bit.ly/rayvuedemos</a:t>
            </a:r>
          </a:p>
        </p:txBody>
      </p:sp>
    </p:spTree>
    <p:extLst>
      <p:ext uri="{BB962C8B-B14F-4D97-AF65-F5344CB8AC3E}">
        <p14:creationId xmlns:p14="http://schemas.microsoft.com/office/powerpoint/2010/main" val="127581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F10BDD2-CAD2-4A5C-A7DD-38AF624F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449" y="484632"/>
            <a:ext cx="4332874" cy="3602181"/>
          </a:xfrm>
          <a:prstGeom prst="rect">
            <a:avLst/>
          </a:prstGeom>
        </p:spPr>
      </p:pic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C0AF388-1D7E-49FC-9136-EB1FAC5EE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2" y="1075599"/>
            <a:ext cx="5369052" cy="242024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99D97D1-AA7E-4912-9C8A-914A1188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Some code...</a:t>
            </a:r>
          </a:p>
        </p:txBody>
      </p:sp>
    </p:spTree>
    <p:extLst>
      <p:ext uri="{BB962C8B-B14F-4D97-AF65-F5344CB8AC3E}">
        <p14:creationId xmlns:p14="http://schemas.microsoft.com/office/powerpoint/2010/main" val="1895706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F10BDD2-CAD2-4A5C-A7DD-38AF624F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449" y="489181"/>
            <a:ext cx="4332874" cy="3602181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588430E-129C-451F-8582-15355D9BB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2" y="635720"/>
            <a:ext cx="5369052" cy="330000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99D97D1-AA7E-4912-9C8A-914A1188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Some MORE code...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98CFBE-5D06-4672-A7DA-7B690D53A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0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8A4FB287-E4BD-44A9-BCE6-4C1265896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969" y="484632"/>
            <a:ext cx="4713833" cy="3602181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B2FDCCD-FC60-4ABB-A8E1-A9AF1F371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725636"/>
            <a:ext cx="5369052" cy="3120172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E902A1-3F9B-47EF-A7D7-BE927F769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 dirty="0">
                <a:solidFill>
                  <a:srgbClr val="FFFFFF"/>
                </a:solidFill>
              </a:rPr>
              <a:t>Template Directives - Conditionals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106B962-6EFC-480A-8BFE-3BA8D6AE8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>
                    <a:alpha val="80000"/>
                  </a:srgbClr>
                </a:solidFill>
                <a:latin typeface="+mj-lt"/>
                <a:ea typeface="+mn-ea"/>
                <a:cs typeface="+mn-cs"/>
              </a:rPr>
              <a:t>Code Pen: Second Demo</a:t>
            </a:r>
          </a:p>
        </p:txBody>
      </p:sp>
    </p:spTree>
    <p:extLst>
      <p:ext uri="{BB962C8B-B14F-4D97-AF65-F5344CB8AC3E}">
        <p14:creationId xmlns:p14="http://schemas.microsoft.com/office/powerpoint/2010/main" val="3284976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D2EE2-A555-4A15-B61C-FF200F523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221" y="640080"/>
            <a:ext cx="3151479" cy="557784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1E827C4-7979-424C-9F38-6E071CC94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70CCD-D654-48CB-B279-E6C02B97D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232157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Raymond Camden</a:t>
            </a:r>
          </a:p>
          <a:p>
            <a:r>
              <a:rPr lang="en-US" dirty="0">
                <a:solidFill>
                  <a:srgbClr val="FFFFFF"/>
                </a:solidFill>
              </a:rPr>
              <a:t>Developer Evangelist at HERE</a:t>
            </a:r>
          </a:p>
          <a:p>
            <a:r>
              <a:rPr lang="en-US" dirty="0">
                <a:solidFill>
                  <a:srgbClr val="FFFFFF"/>
                </a:solidFill>
              </a:rPr>
              <a:t>Blogging at raymondcamden.com</a:t>
            </a:r>
          </a:p>
          <a:p>
            <a:r>
              <a:rPr lang="en-US" dirty="0">
                <a:solidFill>
                  <a:srgbClr val="FFFFFF"/>
                </a:solidFill>
              </a:rPr>
              <a:t>Tweeting at raymondcamden</a:t>
            </a:r>
          </a:p>
          <a:p>
            <a:r>
              <a:rPr lang="en-US" dirty="0">
                <a:solidFill>
                  <a:srgbClr val="FFFFFF"/>
                </a:solidFill>
              </a:rPr>
              <a:t>github.com/</a:t>
            </a:r>
            <a:r>
              <a:rPr lang="en-US" dirty="0" err="1">
                <a:solidFill>
                  <a:srgbClr val="FFFFFF"/>
                </a:solidFill>
              </a:rPr>
              <a:t>cfjedimaster</a:t>
            </a:r>
            <a:r>
              <a:rPr lang="en-US" dirty="0">
                <a:solidFill>
                  <a:srgbClr val="FFFFFF"/>
                </a:solidFill>
              </a:rPr>
              <a:t>/</a:t>
            </a:r>
            <a:r>
              <a:rPr lang="en-US" dirty="0" err="1">
                <a:solidFill>
                  <a:srgbClr val="FFFFFF"/>
                </a:solidFill>
              </a:rPr>
              <a:t>vue-preso</a:t>
            </a:r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38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screen&#10;&#10;Description generated with high confidence">
            <a:extLst>
              <a:ext uri="{FF2B5EF4-FFF2-40B4-BE49-F238E27FC236}">
                <a16:creationId xmlns:a16="http://schemas.microsoft.com/office/drawing/2014/main" id="{835F64B7-2BC7-4C4C-8247-C5A8F8C45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165" y="484632"/>
            <a:ext cx="2939442" cy="3602181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1BC07A4-13FC-41D8-B0A0-27AE83290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499107"/>
            <a:ext cx="5369052" cy="357322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E902A1-3F9B-47EF-A7D7-BE927F769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Template Directives - Loops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CB2313-0097-44C2-8437-597C2DDA2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>
                    <a:alpha val="80000"/>
                  </a:srgbClr>
                </a:solidFill>
                <a:latin typeface="+mj-lt"/>
                <a:ea typeface="+mn-ea"/>
                <a:cs typeface="+mn-cs"/>
              </a:rPr>
              <a:t>Code Pen: Third Demo</a:t>
            </a:r>
          </a:p>
        </p:txBody>
      </p:sp>
    </p:spTree>
    <p:extLst>
      <p:ext uri="{BB962C8B-B14F-4D97-AF65-F5344CB8AC3E}">
        <p14:creationId xmlns:p14="http://schemas.microsoft.com/office/powerpoint/2010/main" val="29275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D909F46-DA97-4125-B155-B9C7138C89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1681FA-995C-433B-852C-66CC7784C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827" y="4724435"/>
            <a:ext cx="7164131" cy="1343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7BB678-1B49-47DB-AF13-E88130515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39" y="640080"/>
            <a:ext cx="3429855" cy="561323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Working with Form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963D0-7BD1-4FBC-B736-11B42D221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0"/>
            <a:ext cx="7172138" cy="3745107"/>
          </a:xfrm>
        </p:spPr>
        <p:txBody>
          <a:bodyPr>
            <a:norm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v-model</a:t>
            </a:r>
            <a:r>
              <a:rPr lang="en-US" dirty="0"/>
              <a:t> links to data field</a:t>
            </a:r>
          </a:p>
          <a:p>
            <a:r>
              <a:rPr lang="en-US" dirty="0"/>
              <a:t>Works in all kinds of form fields</a:t>
            </a:r>
          </a:p>
          <a:p>
            <a:r>
              <a:rPr lang="en-US" dirty="0">
                <a:hlinkClick r:id="rId3"/>
              </a:rPr>
              <a:t>https://www.raymondcamden.com/2020/01/27/vue-and-form-fields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15BB8-5EFA-4730-A362-558956061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Fourth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65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CA9EDB9-10A3-4E3D-A3F2-8FACB7BCB0A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92CBAE1-7D8F-4CDA-A119-21B58D12845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6896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8DBAD34-F447-4048-8ABD-6E7B016B2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663" y="484632"/>
            <a:ext cx="3241235" cy="3511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CE5C1E-3AA8-44E6-9D05-490F47041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104" y="4581796"/>
            <a:ext cx="6220107" cy="129067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BF8E919-06A0-45DF-859F-F31C21D453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5766" y="484632"/>
            <a:ext cx="804672" cy="3511948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8B0F044-334E-4334-8028-2678C944352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7150" y="4150596"/>
            <a:ext cx="477182" cy="223180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3238B9-484C-4B2F-8217-92B90F0E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728" y="585216"/>
            <a:ext cx="5740739" cy="1499616"/>
          </a:xfrm>
        </p:spPr>
        <p:txBody>
          <a:bodyPr>
            <a:normAutofit/>
          </a:bodyPr>
          <a:lstStyle/>
          <a:p>
            <a:r>
              <a:rPr lang="en-US"/>
              <a:t>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44927-22F4-49FF-A37A-188AC86B2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1728" y="2286000"/>
            <a:ext cx="5740739" cy="402336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v-on:click</a:t>
            </a:r>
            <a:r>
              <a:rPr lang="en-US" dirty="0">
                <a:latin typeface="Consolas" panose="020B0609020204030204" pitchFamily="49" charset="0"/>
              </a:rPr>
              <a:t>=“something”</a:t>
            </a:r>
          </a:p>
          <a:p>
            <a:r>
              <a:rPr lang="en-US" dirty="0"/>
              <a:t>Defined in methods block of </a:t>
            </a:r>
            <a:r>
              <a:rPr lang="en-US" dirty="0" err="1"/>
              <a:t>Vue</a:t>
            </a:r>
            <a:r>
              <a:rPr lang="en-US" dirty="0"/>
              <a:t> instance</a:t>
            </a:r>
          </a:p>
          <a:p>
            <a:r>
              <a:rPr lang="en-US" dirty="0"/>
              <a:t>Easy to do modifiers (</a:t>
            </a:r>
            <a:r>
              <a:rPr lang="en-US" dirty="0" err="1">
                <a:latin typeface="Consolas" panose="020B0609020204030204" pitchFamily="49" charset="0"/>
              </a:rPr>
              <a:t>v-on:submit.prevent</a:t>
            </a:r>
            <a:r>
              <a:rPr lang="en-US" dirty="0"/>
              <a:t>)</a:t>
            </a:r>
          </a:p>
          <a:p>
            <a:r>
              <a:rPr lang="en-US" dirty="0"/>
              <a:t>@click=“something”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BC9434-1562-40C6-9733-C3BAAB1A6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Fifth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67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C18A-EE9B-4AA0-92DC-96C02447B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</a:t>
            </a:r>
            <a:r>
              <a:rPr lang="en-US" dirty="0" err="1"/>
              <a:t>BInding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6E2C9-A654-4C40-8B21-2D8264AF9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v-bind:attribute</a:t>
            </a:r>
            <a:r>
              <a:rPr lang="en-US" dirty="0">
                <a:latin typeface="Consolas" panose="020B0609020204030204" pitchFamily="49" charset="0"/>
              </a:rPr>
              <a:t>=“value”</a:t>
            </a:r>
          </a:p>
          <a:p>
            <a:r>
              <a:rPr lang="en-US" dirty="0">
                <a:latin typeface="Consolas" panose="020B0609020204030204" pitchFamily="49" charset="0"/>
              </a:rPr>
              <a:t>:attribute=“value”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v-bind:style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bgcolor:curColor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font-style:textStyle</a:t>
            </a:r>
            <a:r>
              <a:rPr lang="en-US" dirty="0">
                <a:latin typeface="Consolas" panose="020B0609020204030204" pitchFamily="49" charset="0"/>
              </a:rPr>
              <a:t>}"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v-bind:class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highlighted:isActive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color:appStatus</a:t>
            </a:r>
            <a:r>
              <a:rPr lang="en-US" dirty="0">
                <a:latin typeface="Consolas" panose="020B0609020204030204" pitchFamily="49" charset="0"/>
              </a:rPr>
              <a:t>}"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35A03A-5FC4-4DF7-B186-B5B481E36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4170459"/>
            <a:ext cx="5013532" cy="157833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AF3E9-BD90-4379-8344-9EB55E86D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Sixth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05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7B2D1-3672-4770-8E3A-88022AC8A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4C725-115E-4E6C-AE60-8D111EDC2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 properties</a:t>
            </a:r>
          </a:p>
          <a:p>
            <a:r>
              <a:rPr lang="en-US" dirty="0"/>
              <a:t>Property X is based on real data A and B</a:t>
            </a:r>
          </a:p>
          <a:p>
            <a:r>
              <a:rPr lang="en-US" dirty="0"/>
              <a:t>Defined in the </a:t>
            </a:r>
            <a:r>
              <a:rPr lang="en-US" dirty="0">
                <a:latin typeface="Consolas" panose="020B0609020204030204" pitchFamily="49" charset="0"/>
              </a:rPr>
              <a:t>computed</a:t>
            </a:r>
            <a:r>
              <a:rPr lang="en-US" dirty="0"/>
              <a:t> part of the </a:t>
            </a:r>
            <a:r>
              <a:rPr lang="en-US" dirty="0" err="1"/>
              <a:t>Vue</a:t>
            </a:r>
            <a:r>
              <a:rPr lang="en-US" dirty="0"/>
              <a:t> instance</a:t>
            </a:r>
          </a:p>
        </p:txBody>
      </p:sp>
    </p:spTree>
    <p:extLst>
      <p:ext uri="{BB962C8B-B14F-4D97-AF65-F5344CB8AC3E}">
        <p14:creationId xmlns:p14="http://schemas.microsoft.com/office/powerpoint/2010/main" val="298014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8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0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3" name="Straight Connector 14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16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50C86232-11ED-4FAA-9D95-D8F999D30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030" y="484632"/>
            <a:ext cx="4739712" cy="3602181"/>
          </a:xfrm>
          <a:prstGeom prst="rect">
            <a:avLst/>
          </a:prstGeom>
        </p:spPr>
      </p:pic>
      <p:pic>
        <p:nvPicPr>
          <p:cNvPr id="4" name="Picture 3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EC06CD1D-31D8-41E8-8632-2FB8005CA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681718"/>
            <a:ext cx="5369052" cy="320800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952CD89-4AC7-4A12-AB25-19C2A0E1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Example (Before)</a:t>
            </a:r>
          </a:p>
        </p:txBody>
      </p:sp>
    </p:spTree>
    <p:extLst>
      <p:ext uri="{BB962C8B-B14F-4D97-AF65-F5344CB8AC3E}">
        <p14:creationId xmlns:p14="http://schemas.microsoft.com/office/powerpoint/2010/main" val="3289452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8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0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7EFCD2D-96BE-4C51-8B78-2E3FD1CF4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170" y="484632"/>
            <a:ext cx="4225432" cy="3602181"/>
          </a:xfrm>
          <a:prstGeom prst="rect">
            <a:avLst/>
          </a:prstGeom>
        </p:spPr>
      </p:pic>
      <p:pic>
        <p:nvPicPr>
          <p:cNvPr id="4" name="Picture 3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687E11CB-AE7F-4EA4-88D4-056152637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849500"/>
            <a:ext cx="5369052" cy="287244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513D8D9-C383-415D-A23A-8EE36D7CA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Example (After)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E1A6B-AAA6-4BDE-940D-3D17D2E94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Seventh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886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4EC11-51DA-465C-A55B-47E3896DF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</a:t>
            </a:r>
            <a:r>
              <a:rPr lang="en-US" dirty="0"/>
              <a:t> Lifecycle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10425-4A71-4FCE-B6FA-10BC80F36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Events that occur while a </a:t>
            </a:r>
            <a:r>
              <a:rPr lang="en-US" dirty="0" err="1"/>
              <a:t>Vue</a:t>
            </a:r>
            <a:r>
              <a:rPr lang="en-US" dirty="0"/>
              <a:t> instance is doing stuff</a:t>
            </a:r>
          </a:p>
          <a:p>
            <a:r>
              <a:rPr lang="en-US" dirty="0" err="1"/>
              <a:t>beforeCreate</a:t>
            </a:r>
            <a:r>
              <a:rPr lang="en-US" dirty="0"/>
              <a:t>, created, </a:t>
            </a:r>
            <a:r>
              <a:rPr lang="en-US" dirty="0" err="1"/>
              <a:t>beforeMount</a:t>
            </a:r>
            <a:r>
              <a:rPr lang="en-US" dirty="0"/>
              <a:t>, mounted, </a:t>
            </a:r>
            <a:r>
              <a:rPr lang="en-US" dirty="0" err="1"/>
              <a:t>beforeUpate</a:t>
            </a:r>
            <a:r>
              <a:rPr lang="en-US" dirty="0"/>
              <a:t>, updated, activated, deactivated, </a:t>
            </a:r>
            <a:r>
              <a:rPr lang="en-US" dirty="0" err="1"/>
              <a:t>beforeDestroy</a:t>
            </a:r>
            <a:r>
              <a:rPr lang="en-US" dirty="0"/>
              <a:t>, destroyed, </a:t>
            </a:r>
            <a:r>
              <a:rPr lang="en-US" dirty="0" err="1"/>
              <a:t>errorCaptured</a:t>
            </a:r>
            <a:endParaRPr lang="en-US" dirty="0"/>
          </a:p>
          <a:p>
            <a:r>
              <a:rPr lang="en-US" dirty="0"/>
              <a:t>https://vuejs.org/v2/api/#Options-Lifecycle-Hooks</a:t>
            </a:r>
          </a:p>
        </p:txBody>
      </p:sp>
    </p:spTree>
    <p:extLst>
      <p:ext uri="{BB962C8B-B14F-4D97-AF65-F5344CB8AC3E}">
        <p14:creationId xmlns:p14="http://schemas.microsoft.com/office/powerpoint/2010/main" val="22852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30AC953-B288-47C9-81F1-FED6F35D95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3275" y="0"/>
            <a:ext cx="610545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900B7A-23A2-42D5-9B0A-3CA9FD09B16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009" y="321731"/>
            <a:ext cx="3932506" cy="366223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smart phone&#10;&#10;Description generated with high confidence">
            <a:extLst>
              <a:ext uri="{FF2B5EF4-FFF2-40B4-BE49-F238E27FC236}">
                <a16:creationId xmlns:a16="http://schemas.microsoft.com/office/drawing/2014/main" id="{6DFBBBA6-7736-4944-91C4-38ABE3FF3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894" y="819836"/>
            <a:ext cx="3602736" cy="266602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505A565-CAE0-42F8-846B-CE1A8A39D6B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09128" y="321732"/>
            <a:ext cx="1352695" cy="3668542"/>
          </a:xfrm>
          <a:prstGeom prst="rect">
            <a:avLst/>
          </a:prstGeom>
          <a:solidFill>
            <a:srgbClr val="FFFF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282977-2020-43C5-80C3-4191585FC68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0625" y="4157447"/>
            <a:ext cx="3206709" cy="23122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47774E-7C53-4A79-999F-D9ABF004231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008" y="4157447"/>
            <a:ext cx="2104750" cy="2312282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3DA10-CC60-47B9-BEEE-2A811541B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799" y="4466209"/>
            <a:ext cx="2880360" cy="16947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6F1772-9B6B-4B07-A330-AACD98535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4732244" cy="1499616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B1B2B-69D1-417A-9E32-A532AA980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656236" cy="4023360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E7E91-43B3-4AE2-B134-E3ADACE97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Eighth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475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4EC11-51DA-465C-A55B-47E3896DF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10425-4A71-4FCE-B6FA-10BC80F36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you to define a "formatter" for a value</a:t>
            </a:r>
          </a:p>
          <a:p>
            <a:r>
              <a:rPr lang="en-US" dirty="0"/>
              <a:t>{{ </a:t>
            </a:r>
            <a:r>
              <a:rPr lang="en-US" dirty="0" err="1"/>
              <a:t>birthDate</a:t>
            </a:r>
            <a:r>
              <a:rPr lang="en-US" dirty="0"/>
              <a:t> | </a:t>
            </a:r>
            <a:r>
              <a:rPr lang="en-US" dirty="0" err="1"/>
              <a:t>formatDate</a:t>
            </a:r>
            <a:r>
              <a:rPr lang="en-US" dirty="0"/>
              <a:t> }}</a:t>
            </a:r>
          </a:p>
          <a:p>
            <a:r>
              <a:rPr lang="en-US" dirty="0" err="1"/>
              <a:t>v-bind:something</a:t>
            </a:r>
            <a:r>
              <a:rPr lang="en-US" dirty="0"/>
              <a:t>="</a:t>
            </a:r>
            <a:r>
              <a:rPr lang="en-US" dirty="0" err="1"/>
              <a:t>someValue</a:t>
            </a:r>
            <a:r>
              <a:rPr lang="en-US" dirty="0"/>
              <a:t> | </a:t>
            </a:r>
            <a:r>
              <a:rPr lang="en-US" dirty="0" err="1"/>
              <a:t>changeValue</a:t>
            </a:r>
            <a:r>
              <a:rPr lang="en-US" dirty="0"/>
              <a:t>"</a:t>
            </a:r>
          </a:p>
          <a:p>
            <a:r>
              <a:rPr lang="en-US" dirty="0"/>
              <a:t>Chainable: {{ birthdate | </a:t>
            </a:r>
            <a:r>
              <a:rPr lang="en-US" dirty="0" err="1"/>
              <a:t>makeMeNotOld</a:t>
            </a:r>
            <a:r>
              <a:rPr lang="en-US" dirty="0"/>
              <a:t> | </a:t>
            </a:r>
            <a:r>
              <a:rPr lang="en-US" dirty="0" err="1"/>
              <a:t>formatDate</a:t>
            </a:r>
            <a:r>
              <a:rPr lang="en-US" dirty="0"/>
              <a:t> }}</a:t>
            </a:r>
          </a:p>
          <a:p>
            <a:r>
              <a:rPr lang="en-US" dirty="0"/>
              <a:t>Arguments: {{ birthdate | </a:t>
            </a:r>
            <a:r>
              <a:rPr lang="en-US" dirty="0" err="1"/>
              <a:t>formateDate</a:t>
            </a:r>
            <a:r>
              <a:rPr lang="en-US" dirty="0"/>
              <a:t>('short') }}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49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1861439-DE3D-48C2-9C4E-689458E8C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01039"/>
            <a:ext cx="5455921" cy="54559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C0E2E0-E887-4430-B017-243CE8874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Why </a:t>
            </a:r>
            <a:r>
              <a:rPr lang="en-US" dirty="0" err="1"/>
              <a:t>Vue</a:t>
            </a:r>
            <a:r>
              <a:rPr lang="en-US" dirty="0"/>
              <a:t>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74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F1772-9B6B-4B07-A330-AACD98535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B1B2B-69D1-417A-9E32-A532AA980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596D4B-D7EB-4D31-8664-4B154DCA4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103" y="1528284"/>
            <a:ext cx="6066818" cy="2639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27627F-8852-4B43-B751-BFF83C437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220" y="4526074"/>
            <a:ext cx="6079701" cy="107914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E7E91-43B3-4AE2-B134-E3ADACE97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Code Pen: </a:t>
            </a:r>
            <a:r>
              <a:rPr lang="en-US" dirty="0" err="1"/>
              <a:t>NinTH</a:t>
            </a:r>
            <a:r>
              <a:rPr lang="en-US" dirty="0"/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2390265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Form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I need to explain this?</a:t>
            </a:r>
          </a:p>
          <a:p>
            <a:r>
              <a:rPr lang="en-US" dirty="0"/>
              <a:t>Check on submit, report on top</a:t>
            </a:r>
          </a:p>
          <a:p>
            <a:r>
              <a:rPr lang="en-US" dirty="0"/>
              <a:t>More examples: https://vuejs.org/v2/cookbook/form-validation.html</a:t>
            </a:r>
          </a:p>
        </p:txBody>
      </p:sp>
    </p:spTree>
    <p:extLst>
      <p:ext uri="{BB962C8B-B14F-4D97-AF65-F5344CB8AC3E}">
        <p14:creationId xmlns:p14="http://schemas.microsoft.com/office/powerpoint/2010/main" val="126074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Ajax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Accept user input</a:t>
            </a:r>
          </a:p>
          <a:p>
            <a:r>
              <a:rPr lang="en-US" dirty="0"/>
              <a:t>Send to remote API...</a:t>
            </a:r>
          </a:p>
          <a:p>
            <a:pPr lvl="1"/>
            <a:r>
              <a:rPr lang="en-US" dirty="0"/>
              <a:t>https://itunes.apple.com/search?term=TERM&amp;limit=10&amp;media=music</a:t>
            </a:r>
          </a:p>
          <a:p>
            <a:r>
              <a:rPr lang="en-US" dirty="0"/>
              <a:t>Render responses</a:t>
            </a:r>
          </a:p>
        </p:txBody>
      </p:sp>
    </p:spTree>
    <p:extLst>
      <p:ext uri="{BB962C8B-B14F-4D97-AF65-F5344CB8AC3E}">
        <p14:creationId xmlns:p14="http://schemas.microsoft.com/office/powerpoint/2010/main" val="300780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C0854-DB6F-49B6-B09E-4C99F12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F91C-22EA-4DAF-9C07-510751609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Re-usable objects of awesome-ness</a:t>
            </a:r>
          </a:p>
          <a:p>
            <a:r>
              <a:rPr lang="en-US" dirty="0"/>
              <a:t>Template + Logic + Style = Component</a:t>
            </a:r>
          </a:p>
          <a:p>
            <a:r>
              <a:rPr lang="en-US" dirty="0"/>
              <a:t>Also solves one of HTML's most glaring problems...</a:t>
            </a:r>
          </a:p>
        </p:txBody>
      </p:sp>
    </p:spTree>
    <p:extLst>
      <p:ext uri="{BB962C8B-B14F-4D97-AF65-F5344CB8AC3E}">
        <p14:creationId xmlns:p14="http://schemas.microsoft.com/office/powerpoint/2010/main" val="76498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7CE09721-D881-48B2-B74C-ED23D4C61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983" y="-72274"/>
            <a:ext cx="12594628" cy="70025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CD668D-ECC1-4620-A7A2-6545CAB34578}"/>
              </a:ext>
            </a:extLst>
          </p:cNvPr>
          <p:cNvSpPr txBox="1"/>
          <p:nvPr/>
        </p:nvSpPr>
        <p:spPr>
          <a:xfrm>
            <a:off x="0" y="111318"/>
            <a:ext cx="49199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&lt;</a:t>
            </a:r>
            <a:r>
              <a:rPr lang="en-US" sz="48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nicolas</a:t>
            </a:r>
            <a:r>
              <a:rPr lang="en-US" sz="48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-cage&gt;</a:t>
            </a:r>
          </a:p>
        </p:txBody>
      </p:sp>
    </p:spTree>
    <p:extLst>
      <p:ext uri="{BB962C8B-B14F-4D97-AF65-F5344CB8AC3E}">
        <p14:creationId xmlns:p14="http://schemas.microsoft.com/office/powerpoint/2010/main" val="2062720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3DEAEA-BFDB-410C-89E7-02514506C826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EAAB671-E1B2-4834-B3F6-E0A2D3BE861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9FFE7C-E583-49D7-B92E-1EC8D6D4FC8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D2945E-06BB-4ED7-B357-30CA7211CF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4C9872C-B3B3-4A61-B20E-F79415F455B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8B97348-D9B1-4C34-9A59-EB0AAEA1D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36782"/>
            <a:ext cx="5459470" cy="3985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B9025-A1AF-4C55-80DE-AEAB95802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640080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spc="200">
                <a:solidFill>
                  <a:srgbClr val="FFFFFF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6383226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B062A18-C142-44D1-82BE-F3C2F79EB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42413"/>
            <a:ext cx="5455921" cy="177317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21DB928-79E1-460A-8401-044BC0481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04FC39-ED55-43D3-993D-D1EA67B23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nicolas-cage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0361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09BF4-C152-4A6F-B0C1-201C6A8F9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5EBA0-99C4-486E-8098-6DAE821BD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Static Maps: https://www.npmjs.com/package/vue-static-map</a:t>
            </a:r>
          </a:p>
          <a:p>
            <a:r>
              <a:rPr lang="en-US" dirty="0"/>
              <a:t>Bootstrap: https://bootstrap-vue.js.org/</a:t>
            </a:r>
          </a:p>
          <a:p>
            <a:r>
              <a:rPr lang="en-US" dirty="0" err="1"/>
              <a:t>Vuetify</a:t>
            </a:r>
            <a:r>
              <a:rPr lang="en-US" dirty="0"/>
              <a:t>: https://vuetifyjs.com/en/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FB7AC6-DF7D-49DB-B7EA-3CC413E58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567" y="3005593"/>
            <a:ext cx="4478088" cy="35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6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8DAEC-7B12-41BF-BC5B-2FC1F959F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Component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471B-45E1-4507-B370-705C909A2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pass data in from the parent</a:t>
            </a:r>
          </a:p>
          <a:p>
            <a:r>
              <a:rPr lang="en-US" dirty="0"/>
              <a:t>You can listen for events from the component</a:t>
            </a:r>
          </a:p>
          <a:p>
            <a:r>
              <a:rPr lang="en-US" dirty="0"/>
              <a:t>"Sub children" (Slots)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2D96D4-1324-4637-BA96-CB9CCE2EE871}"/>
              </a:ext>
            </a:extLst>
          </p:cNvPr>
          <p:cNvSpPr txBox="1"/>
          <p:nvPr/>
        </p:nvSpPr>
        <p:spPr>
          <a:xfrm>
            <a:off x="4991694" y="3410462"/>
            <a:ext cx="532158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mything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   &lt;template </a:t>
            </a:r>
            <a:r>
              <a:rPr lang="en-US" dirty="0" err="1"/>
              <a:t>v-slot:thankyou</a:t>
            </a:r>
            <a:r>
              <a:rPr lang="en-US" dirty="0"/>
              <a:t>&gt;</a:t>
            </a:r>
          </a:p>
          <a:p>
            <a:r>
              <a:rPr lang="en-US" dirty="0"/>
              <a:t>   Hey, I want to &lt;</a:t>
            </a:r>
            <a:r>
              <a:rPr lang="en-US" dirty="0" err="1"/>
              <a:t>i</a:t>
            </a:r>
            <a:r>
              <a:rPr lang="en-US" dirty="0"/>
              <a:t>&gt;really&lt;/</a:t>
            </a:r>
            <a:r>
              <a:rPr lang="en-US" dirty="0" err="1"/>
              <a:t>i</a:t>
            </a:r>
            <a:r>
              <a:rPr lang="en-US" dirty="0"/>
              <a:t>&gt; thank you for taking</a:t>
            </a:r>
          </a:p>
          <a:p>
            <a:r>
              <a:rPr lang="en-US" dirty="0"/>
              <a:t>   the time to do whatever. We here at Mega Corp truly</a:t>
            </a:r>
          </a:p>
          <a:p>
            <a:r>
              <a:rPr lang="en-US" dirty="0"/>
              <a:t>   care that you took the time. Oh, and here, please</a:t>
            </a:r>
          </a:p>
          <a:p>
            <a:r>
              <a:rPr lang="en-US" dirty="0"/>
              <a:t>   take a kitten!</a:t>
            </a:r>
          </a:p>
          <a:p>
            <a:r>
              <a:rPr lang="en-US" dirty="0"/>
              <a:t>   &lt;/template&gt;</a:t>
            </a:r>
          </a:p>
          <a:p>
            <a:endParaRPr lang="en-US" dirty="0"/>
          </a:p>
          <a:p>
            <a:r>
              <a:rPr lang="en-US" dirty="0"/>
              <a:t>&lt;/</a:t>
            </a:r>
            <a:r>
              <a:rPr lang="en-US" dirty="0" err="1"/>
              <a:t>mything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72141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Placeholder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&lt;image-placeholder&gt; tag</a:t>
            </a:r>
          </a:p>
          <a:p>
            <a:r>
              <a:rPr lang="en-US" dirty="0"/>
              <a:t>Use placeholder.com (or any </a:t>
            </a:r>
            <a:r>
              <a:rPr lang="en-US"/>
              <a:t>other service)</a:t>
            </a:r>
            <a:endParaRPr lang="en-US" dirty="0"/>
          </a:p>
          <a:p>
            <a:r>
              <a:rPr lang="en-US" dirty="0"/>
              <a:t>Accept height and width (with defaults)</a:t>
            </a:r>
          </a:p>
        </p:txBody>
      </p:sp>
    </p:spTree>
    <p:extLst>
      <p:ext uri="{BB962C8B-B14F-4D97-AF65-F5344CB8AC3E}">
        <p14:creationId xmlns:p14="http://schemas.microsoft.com/office/powerpoint/2010/main" val="1268781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8FF6DC-191D-4B39-9A09-6A471425E040}"/>
              </a:ext>
            </a:extLst>
          </p:cNvPr>
          <p:cNvSpPr txBox="1"/>
          <p:nvPr/>
        </p:nvSpPr>
        <p:spPr>
          <a:xfrm>
            <a:off x="243273" y="108353"/>
            <a:ext cx="456726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400" dirty="0"/>
              <a:t>Let’s back up…</a:t>
            </a:r>
          </a:p>
        </p:txBody>
      </p:sp>
    </p:spTree>
    <p:extLst>
      <p:ext uri="{BB962C8B-B14F-4D97-AF65-F5344CB8AC3E}">
        <p14:creationId xmlns:p14="http://schemas.microsoft.com/office/powerpoint/2010/main" val="4244810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3A8F7-F702-4F6F-9D6C-006D1CA28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2FBBA-3DA1-4EB3-89D6-16F5CD86C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part of </a:t>
            </a:r>
            <a:r>
              <a:rPr lang="en-US" dirty="0" err="1"/>
              <a:t>Vue</a:t>
            </a:r>
            <a:endParaRPr lang="en-US" dirty="0"/>
          </a:p>
          <a:p>
            <a:r>
              <a:rPr lang="en-US" dirty="0"/>
              <a:t>Official library: </a:t>
            </a:r>
            <a:r>
              <a:rPr lang="en-US" dirty="0" err="1"/>
              <a:t>vue</a:t>
            </a:r>
            <a:r>
              <a:rPr lang="en-US" dirty="0"/>
              <a:t>-router (https://router.vuejs.org)</a:t>
            </a:r>
          </a:p>
          <a:p>
            <a:r>
              <a:rPr lang="en-US" dirty="0"/>
              <a:t>Maps URL paths to components</a:t>
            </a:r>
          </a:p>
          <a:p>
            <a:r>
              <a:rPr lang="en-US" dirty="0"/>
              <a:t>Supports dynamic paths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88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smart phone&#10;&#10;Description generated with high confidence">
            <a:extLst>
              <a:ext uri="{FF2B5EF4-FFF2-40B4-BE49-F238E27FC236}">
                <a16:creationId xmlns:a16="http://schemas.microsoft.com/office/drawing/2014/main" id="{F16AE20C-9ABA-47D6-B195-9EB8511C5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51153"/>
            <a:ext cx="5455921" cy="455569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146FB6F-7C69-428F-8336-7BFE596D6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 (From the Docs)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E3A50-1352-47B6-8C8E-7A4F16F47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9702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2D8B63-B97F-46B5-B5C8-E24394510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71915"/>
            <a:ext cx="5455921" cy="211416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9BE703D-29B4-455A-8BAF-5CA20EF78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 (Still from the docs)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34D2D-BA45-4A7B-B1A5-8751613A0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7B9AB-5E92-4FF9-B525-59CD930C2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example of routing in vue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50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Master/Detail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page - list of data</a:t>
            </a:r>
          </a:p>
          <a:p>
            <a:r>
              <a:rPr lang="en-US" dirty="0"/>
              <a:t>Second page - detail</a:t>
            </a:r>
          </a:p>
        </p:txBody>
      </p:sp>
    </p:spTree>
    <p:extLst>
      <p:ext uri="{BB962C8B-B14F-4D97-AF65-F5344CB8AC3E}">
        <p14:creationId xmlns:p14="http://schemas.microsoft.com/office/powerpoint/2010/main" val="325934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A00CC-F49D-4508-908E-32FE17DDD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4E7BA-6109-4B1B-ADF0-CB31A765F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Solves a problem you may not have!</a:t>
            </a:r>
          </a:p>
          <a:p>
            <a:r>
              <a:rPr lang="en-US" dirty="0"/>
              <a:t>One component, one set of data = easy</a:t>
            </a:r>
          </a:p>
          <a:p>
            <a:r>
              <a:rPr lang="en-US" dirty="0"/>
              <a:t>Two components, two set of data = mostly easy</a:t>
            </a:r>
          </a:p>
          <a:p>
            <a:r>
              <a:rPr lang="en-US" dirty="0"/>
              <a:t>Many components, one set of data = um....</a:t>
            </a:r>
          </a:p>
        </p:txBody>
      </p:sp>
    </p:spTree>
    <p:extLst>
      <p:ext uri="{BB962C8B-B14F-4D97-AF65-F5344CB8AC3E}">
        <p14:creationId xmlns:p14="http://schemas.microsoft.com/office/powerpoint/2010/main" val="339621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B9B8D-B5D5-4198-A5A4-43BA87DE6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685EB-48E7-4E54-95DC-ECC9BD9E3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(Another) library for </a:t>
            </a:r>
            <a:r>
              <a:rPr lang="en-US" dirty="0" err="1"/>
              <a:t>Vue</a:t>
            </a:r>
            <a:r>
              <a:rPr lang="en-US" dirty="0"/>
              <a:t> (deeply integrated)</a:t>
            </a:r>
          </a:p>
          <a:p>
            <a:r>
              <a:rPr lang="en-US" dirty="0"/>
              <a:t>"Store"</a:t>
            </a:r>
          </a:p>
          <a:p>
            <a:r>
              <a:rPr lang="en-US" dirty="0"/>
              <a:t>Components can read from the store</a:t>
            </a:r>
          </a:p>
          <a:p>
            <a:r>
              <a:rPr lang="en-US" dirty="0"/>
              <a:t>Components cannot change data in the store (directly)</a:t>
            </a:r>
          </a:p>
        </p:txBody>
      </p:sp>
    </p:spTree>
    <p:extLst>
      <p:ext uri="{BB962C8B-B14F-4D97-AF65-F5344CB8AC3E}">
        <p14:creationId xmlns:p14="http://schemas.microsoft.com/office/powerpoint/2010/main" val="104007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24936-F9A5-4BA7-9897-6CED1D3F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r>
              <a:rPr lang="en-US"/>
              <a:t> Example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E0D2CF-6C31-4C79-A047-FF47BB474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641169-A6B3-49D7-A52C-B257E0040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30" y="1770663"/>
            <a:ext cx="9782755" cy="488564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EA0D0BE-CFBA-4198-9515-8B402AA8F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Stock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2923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36662-9043-43C1-A643-840DC1333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52AFF-10BB-4AD8-97CC-80A0A09FF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Scaffolding tool</a:t>
            </a:r>
          </a:p>
          <a:p>
            <a:r>
              <a:rPr lang="en-US" dirty="0"/>
              <a:t>Focused on SPAs (but also does prototyping well)</a:t>
            </a:r>
          </a:p>
          <a:p>
            <a:r>
              <a:rPr lang="en-US" dirty="0"/>
              <a:t>https://cli.vuejs.org</a:t>
            </a:r>
          </a:p>
          <a:p>
            <a:r>
              <a:rPr lang="en-US" dirty="0"/>
              <a:t>Supports Single File Components</a:t>
            </a:r>
          </a:p>
        </p:txBody>
      </p:sp>
    </p:spTree>
    <p:extLst>
      <p:ext uri="{BB962C8B-B14F-4D97-AF65-F5344CB8AC3E}">
        <p14:creationId xmlns:p14="http://schemas.microsoft.com/office/powerpoint/2010/main" val="270184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5ABED16-D1EE-40E2-9777-113635C661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34AC2EE0-5160-41A0-979C-AB6966E7D5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" b="7024"/>
          <a:stretch/>
        </p:blipFill>
        <p:spPr>
          <a:xfrm>
            <a:off x="6096000" y="640080"/>
            <a:ext cx="5455921" cy="557784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7F9170-35BA-4F92-B3B1-9E50BBCE2C6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80F446E-D8CC-48BD-8C08-B8B83BC16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Single file Components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8672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2CF08-972E-4CFA-9915-88CF21E9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7B479-A8FA-47F9-9AB0-672208E88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FYI, install via: </a:t>
            </a:r>
            <a:r>
              <a:rPr lang="en-US" dirty="0" err="1"/>
              <a:t>npm</a:t>
            </a:r>
            <a:r>
              <a:rPr lang="en-US" dirty="0"/>
              <a:t> i -g @</a:t>
            </a:r>
            <a:r>
              <a:rPr lang="en-US" dirty="0" err="1"/>
              <a:t>vue</a:t>
            </a:r>
            <a:r>
              <a:rPr lang="en-US" dirty="0"/>
              <a:t>/cli</a:t>
            </a:r>
          </a:p>
          <a:p>
            <a:r>
              <a:rPr lang="en-US" dirty="0"/>
              <a:t>Then: </a:t>
            </a:r>
            <a:r>
              <a:rPr lang="en-US" dirty="0" err="1"/>
              <a:t>vue</a:t>
            </a:r>
            <a:r>
              <a:rPr lang="en-US" dirty="0"/>
              <a:t> create foo</a:t>
            </a:r>
          </a:p>
          <a:p>
            <a:r>
              <a:rPr lang="en-US" dirty="0"/>
              <a:t>Or: </a:t>
            </a:r>
            <a:r>
              <a:rPr lang="en-US" dirty="0" err="1"/>
              <a:t>vue</a:t>
            </a:r>
            <a:r>
              <a:rPr lang="en-US" dirty="0"/>
              <a:t> serve (with </a:t>
            </a:r>
            <a:r>
              <a:rPr lang="en-US" dirty="0" err="1"/>
              <a:t>App.vue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9460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1861439-DE3D-48C2-9C4E-689458E8C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01039"/>
            <a:ext cx="5455921" cy="54559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C0E2E0-E887-4430-B017-243CE8874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Why </a:t>
            </a:r>
            <a:r>
              <a:rPr lang="en-US" dirty="0" err="1"/>
              <a:t>Vue</a:t>
            </a:r>
            <a:r>
              <a:rPr lang="en-US" dirty="0"/>
              <a:t>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527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2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Content Placeholder 4" descr="A picture containing indoor, wall, person, floor&#10;&#10;Description generated with very high confidence">
            <a:extLst>
              <a:ext uri="{FF2B5EF4-FFF2-40B4-BE49-F238E27FC236}">
                <a16:creationId xmlns:a16="http://schemas.microsoft.com/office/drawing/2014/main" id="{3E63E479-ACFC-4DA9-B848-A1760D734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70" y="640080"/>
            <a:ext cx="4183380" cy="5577840"/>
          </a:xfrm>
          <a:prstGeom prst="rect">
            <a:avLst/>
          </a:prstGeom>
        </p:spPr>
      </p:pic>
      <p:cxnSp>
        <p:nvCxnSpPr>
          <p:cNvPr id="19" name="Straight Connector 14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60CDB9B-7E46-4289-86FF-4643AEDA7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But wait – there’s more!</a:t>
            </a:r>
          </a:p>
        </p:txBody>
      </p:sp>
      <p:sp>
        <p:nvSpPr>
          <p:cNvPr id="20" name="Content Placeholder 9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4815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A3FD7-FDE1-4D3D-A98B-87D022515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MOAR!!!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8F121-8C86-46C0-8328-A2B5D550B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Devtools</a:t>
            </a:r>
            <a:r>
              <a:rPr lang="en-US" dirty="0"/>
              <a:t> Extension (Chrome, Firefox, Electron, Apple Keynote Browser)</a:t>
            </a:r>
          </a:p>
          <a:p>
            <a:pPr lvl="1"/>
            <a:r>
              <a:rPr lang="en-US" dirty="0"/>
              <a:t>https://github.com/vuejs/vue-devtools</a:t>
            </a:r>
          </a:p>
          <a:p>
            <a:r>
              <a:rPr lang="en-US" dirty="0"/>
              <a:t>Sarah </a:t>
            </a:r>
            <a:r>
              <a:rPr lang="en-US" dirty="0" err="1"/>
              <a:t>Drasner</a:t>
            </a:r>
            <a:r>
              <a:rPr lang="en-US" dirty="0"/>
              <a:t> on CSS-Tricks: https://css-tricks.com/intro-to-vue-1-rendering-directives-events/</a:t>
            </a:r>
          </a:p>
          <a:p>
            <a:r>
              <a:rPr lang="en-US" dirty="0"/>
              <a:t>Vue docs has a cool cookbook: https://vuejs.org/v2/cookbook/</a:t>
            </a:r>
          </a:p>
          <a:p>
            <a:r>
              <a:rPr lang="en-US" dirty="0"/>
              <a:t>Newsletters:</a:t>
            </a:r>
          </a:p>
          <a:p>
            <a:pPr lvl="1"/>
            <a:r>
              <a:rPr lang="en-US" dirty="0"/>
              <a:t>https://news.vuejs.org</a:t>
            </a:r>
          </a:p>
          <a:p>
            <a:pPr lvl="1"/>
            <a:r>
              <a:rPr lang="en-US" dirty="0"/>
              <a:t>https://vuejsdevelopers.com/newsletter/</a:t>
            </a:r>
          </a:p>
          <a:p>
            <a:r>
              <a:rPr lang="en-US" dirty="0"/>
              <a:t>My Stuff: https://www.raymondcamden.com/tags/vuejs</a:t>
            </a:r>
          </a:p>
        </p:txBody>
      </p:sp>
    </p:spTree>
    <p:extLst>
      <p:ext uri="{BB962C8B-B14F-4D97-AF65-F5344CB8AC3E}">
        <p14:creationId xmlns:p14="http://schemas.microsoft.com/office/powerpoint/2010/main" val="187672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CAA56-FDA1-4ADD-BF48-FE9A0F8C0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Stuff I didn't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FC79E-F21C-4D76-95CA-34A3545A8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Unit Testing (https://vuejs.org/v2/guide/unit-testing.html)</a:t>
            </a:r>
          </a:p>
          <a:p>
            <a:r>
              <a:rPr lang="en-US" dirty="0"/>
              <a:t>Transitions (https://vuejs.org/v2/guide/transitions.html)</a:t>
            </a:r>
          </a:p>
          <a:p>
            <a:r>
              <a:rPr lang="en-US" dirty="0"/>
              <a:t>Custom Directives (https://vuejs.org/v2/guide/custom-directive.html)</a:t>
            </a:r>
          </a:p>
          <a:p>
            <a:r>
              <a:rPr lang="en-US" dirty="0"/>
              <a:t>More....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46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88A901F-2380-409D-B12F-3A0FDAFAE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14CD50C8-2F85-4F12-A5B5-9336E254A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618DD3C-AECB-422E-BF3A-25F49DF30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83E462-2094-431A-B37B-E66009BC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11" y="685893"/>
            <a:ext cx="3566407" cy="29890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spc="200"/>
              <a:t>Any questions?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13611" y="3849540"/>
            <a:ext cx="3566407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073669D-B21F-48ED-BC1D-FFD25A3D8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3610" y="3759161"/>
            <a:ext cx="35661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Image may contain: 2 people, including Raymond Camden, people standing and outdoor">
            <a:extLst>
              <a:ext uri="{FF2B5EF4-FFF2-40B4-BE49-F238E27FC236}">
                <a16:creationId xmlns:a16="http://schemas.microsoft.com/office/drawing/2014/main" id="{5885354C-8587-486F-9351-21902E612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6" r="1" b="38852"/>
          <a:stretch/>
        </p:blipFill>
        <p:spPr bwMode="auto">
          <a:xfrm>
            <a:off x="4654984" y="975"/>
            <a:ext cx="75337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76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8A901F-2380-409D-B12F-3A0FDAFAEEE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4CD50C8-2F85-4F12-A5B5-9336E254A7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close up of a plant&#10;&#10;Description generated with very high confidence">
            <a:extLst>
              <a:ext uri="{FF2B5EF4-FFF2-40B4-BE49-F238E27FC236}">
                <a16:creationId xmlns:a16="http://schemas.microsoft.com/office/drawing/2014/main" id="{5A142466-1A44-4ABE-971D-DC7180689B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820"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9D481E-A620-460F-A7EC-EE10F28AFCFA}"/>
              </a:ext>
            </a:extLst>
          </p:cNvPr>
          <p:cNvSpPr txBox="1"/>
          <p:nvPr/>
        </p:nvSpPr>
        <p:spPr>
          <a:xfrm>
            <a:off x="457200" y="4960137"/>
            <a:ext cx="7772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cap="all" spc="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SIMPLE</a:t>
            </a:r>
          </a:p>
        </p:txBody>
      </p:sp>
    </p:spTree>
    <p:extLst>
      <p:ext uri="{BB962C8B-B14F-4D97-AF65-F5344CB8AC3E}">
        <p14:creationId xmlns:p14="http://schemas.microsoft.com/office/powerpoint/2010/main" val="2752005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8">
            <a:extLst>
              <a:ext uri="{FF2B5EF4-FFF2-40B4-BE49-F238E27FC236}">
                <a16:creationId xmlns:a16="http://schemas.microsoft.com/office/drawing/2014/main" id="{988A901F-2380-409D-B12F-3A0FDAFAEEE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0">
            <a:extLst>
              <a:ext uri="{FF2B5EF4-FFF2-40B4-BE49-F238E27FC236}">
                <a16:creationId xmlns:a16="http://schemas.microsoft.com/office/drawing/2014/main" id="{14CD50C8-2F85-4F12-A5B5-9336E254A7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LEGO, toy, indoor, table&#10;&#10;Description generated with very high confidence">
            <a:extLst>
              <a:ext uri="{FF2B5EF4-FFF2-40B4-BE49-F238E27FC236}">
                <a16:creationId xmlns:a16="http://schemas.microsoft.com/office/drawing/2014/main" id="{1C7A93AE-985D-4070-B1B5-1C56C72B7D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61" t="18774" r="-2" b="8671"/>
          <a:stretch/>
        </p:blipFill>
        <p:spPr>
          <a:xfrm>
            <a:off x="20" y="-86426"/>
            <a:ext cx="12191980" cy="6857990"/>
          </a:xfrm>
          <a:prstGeom prst="rect">
            <a:avLst/>
          </a:prstGeom>
        </p:spPr>
      </p:pic>
      <p:sp>
        <p:nvSpPr>
          <p:cNvPr id="19" name="Rectangle 12">
            <a:extLst>
              <a:ext uri="{FF2B5EF4-FFF2-40B4-BE49-F238E27FC236}">
                <a16:creationId xmlns:a16="http://schemas.microsoft.com/office/drawing/2014/main" id="{5FFD1AD6-47DB-4E92-8664-8F8522581F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4">
            <a:extLst>
              <a:ext uri="{FF2B5EF4-FFF2-40B4-BE49-F238E27FC236}">
                <a16:creationId xmlns:a16="http://schemas.microsoft.com/office/drawing/2014/main" id="{BFFDDB48-728D-4A1A-BE30-494474A9EA7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7DCE4B7-C059-4116-A0FD-6DF3FBC61587}"/>
              </a:ext>
            </a:extLst>
          </p:cNvPr>
          <p:cNvSpPr txBox="1"/>
          <p:nvPr/>
        </p:nvSpPr>
        <p:spPr>
          <a:xfrm>
            <a:off x="457200" y="4960137"/>
            <a:ext cx="7772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cap="all" spc="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No Build Process</a:t>
            </a:r>
          </a:p>
        </p:txBody>
      </p:sp>
    </p:spTree>
    <p:extLst>
      <p:ext uri="{BB962C8B-B14F-4D97-AF65-F5344CB8AC3E}">
        <p14:creationId xmlns:p14="http://schemas.microsoft.com/office/powerpoint/2010/main" val="238198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8A901F-2380-409D-B12F-3A0FDAFAEEE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4CD50C8-2F85-4F12-A5B5-9336E254A7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large room&#10;&#10;Description generated with high confidence">
            <a:extLst>
              <a:ext uri="{FF2B5EF4-FFF2-40B4-BE49-F238E27FC236}">
                <a16:creationId xmlns:a16="http://schemas.microsoft.com/office/drawing/2014/main" id="{C21759D1-AF87-4321-AE2A-5917FEFDFC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149" b="35851"/>
          <a:stretch/>
        </p:blipFill>
        <p:spPr>
          <a:xfrm>
            <a:off x="20" y="-81877"/>
            <a:ext cx="12191980" cy="4571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9ED9F1-6BBC-44F6-9517-741DEE3531B4}"/>
              </a:ext>
            </a:extLst>
          </p:cNvPr>
          <p:cNvSpPr txBox="1"/>
          <p:nvPr/>
        </p:nvSpPr>
        <p:spPr>
          <a:xfrm>
            <a:off x="457200" y="4960137"/>
            <a:ext cx="7772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cap="all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Scalable</a:t>
            </a:r>
          </a:p>
        </p:txBody>
      </p:sp>
    </p:spTree>
    <p:extLst>
      <p:ext uri="{BB962C8B-B14F-4D97-AF65-F5344CB8AC3E}">
        <p14:creationId xmlns:p14="http://schemas.microsoft.com/office/powerpoint/2010/main" val="962829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person, holding, man, indoor&#10;&#10;Description generated with very high confidence">
            <a:extLst>
              <a:ext uri="{FF2B5EF4-FFF2-40B4-BE49-F238E27FC236}">
                <a16:creationId xmlns:a16="http://schemas.microsoft.com/office/drawing/2014/main" id="{334DA317-526A-4A40-95F4-419CABE5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05588"/>
            <a:ext cx="5455921" cy="545592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437CCE9-3093-43D5-BC1A-701A158CB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Quick Vue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87FE5-A261-4E30-896C-EABEE56D9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097633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Created by Evan You (@</a:t>
            </a:r>
            <a:r>
              <a:rPr lang="en-US" dirty="0" err="1">
                <a:solidFill>
                  <a:srgbClr val="FFFFFF"/>
                </a:solidFill>
              </a:rPr>
              <a:t>youyuxi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</a:rPr>
              <a:t>Released in February of 2014</a:t>
            </a:r>
          </a:p>
          <a:p>
            <a:r>
              <a:rPr lang="en-US" dirty="0">
                <a:solidFill>
                  <a:srgbClr val="FFFFFF"/>
                </a:solidFill>
              </a:rPr>
              <a:t>Currently is version 2.6.11</a:t>
            </a:r>
          </a:p>
          <a:p>
            <a:r>
              <a:rPr lang="en-US" dirty="0">
                <a:solidFill>
                  <a:srgbClr val="FFFFFF"/>
                </a:solidFill>
              </a:rPr>
              <a:t>Main site: vuejs.org</a:t>
            </a:r>
          </a:p>
          <a:p>
            <a:r>
              <a:rPr lang="en-US" dirty="0">
                <a:solidFill>
                  <a:srgbClr val="FFFFFF"/>
                </a:solidFill>
              </a:rPr>
              <a:t>GitHub: https://github.com/vuejs</a:t>
            </a:r>
          </a:p>
        </p:txBody>
      </p:sp>
    </p:spTree>
    <p:extLst>
      <p:ext uri="{BB962C8B-B14F-4D97-AF65-F5344CB8AC3E}">
        <p14:creationId xmlns:p14="http://schemas.microsoft.com/office/powerpoint/2010/main" val="222061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99CB38"/>
      </a:accent1>
      <a:accent2>
        <a:srgbClr val="63A537"/>
      </a:accent2>
      <a:accent3>
        <a:srgbClr val="E6D024"/>
      </a:accent3>
      <a:accent4>
        <a:srgbClr val="CC9700"/>
      </a:accent4>
      <a:accent5>
        <a:srgbClr val="4EB3CF"/>
      </a:accent5>
      <a:accent6>
        <a:srgbClr val="378DA6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29F68FFC-748B-4FC3-BF39-7F84A6D584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1383</Words>
  <Application>Microsoft Office PowerPoint</Application>
  <PresentationFormat>Widescreen</PresentationFormat>
  <Paragraphs>210</Paragraphs>
  <Slides>53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Calibri</vt:lpstr>
      <vt:lpstr>Consolas</vt:lpstr>
      <vt:lpstr>Tw Cen MT</vt:lpstr>
      <vt:lpstr>Tw Cen MT Condensed</vt:lpstr>
      <vt:lpstr>Wingdings 3</vt:lpstr>
      <vt:lpstr>Integral</vt:lpstr>
      <vt:lpstr>Kicking Butt with Vue.js</vt:lpstr>
      <vt:lpstr>Who am i?</vt:lpstr>
      <vt:lpstr>Why Vue?</vt:lpstr>
      <vt:lpstr>PowerPoint Presentation</vt:lpstr>
      <vt:lpstr>Why Vue?</vt:lpstr>
      <vt:lpstr>PowerPoint Presentation</vt:lpstr>
      <vt:lpstr>PowerPoint Presentation</vt:lpstr>
      <vt:lpstr>PowerPoint Presentation</vt:lpstr>
      <vt:lpstr>Quick Vue Facts</vt:lpstr>
      <vt:lpstr>What does vue do?</vt:lpstr>
      <vt:lpstr>Installation</vt:lpstr>
      <vt:lpstr>&lt;script&gt; Style</vt:lpstr>
      <vt:lpstr>Write SOme Code!</vt:lpstr>
      <vt:lpstr>PowerPoint Presentation</vt:lpstr>
      <vt:lpstr>PowerPoint Presentation</vt:lpstr>
      <vt:lpstr>Examples</vt:lpstr>
      <vt:lpstr>Some code...</vt:lpstr>
      <vt:lpstr>Some MORE code...</vt:lpstr>
      <vt:lpstr>Template Directives - Conditionals</vt:lpstr>
      <vt:lpstr>Template Directives - Loops</vt:lpstr>
      <vt:lpstr>Working with Form Fields</vt:lpstr>
      <vt:lpstr>Events</vt:lpstr>
      <vt:lpstr>Attribute BInding</vt:lpstr>
      <vt:lpstr>Computed Properties</vt:lpstr>
      <vt:lpstr>Example (Before)</vt:lpstr>
      <vt:lpstr>Example (After)</vt:lpstr>
      <vt:lpstr>Vue Lifecycle Events</vt:lpstr>
      <vt:lpstr>Example</vt:lpstr>
      <vt:lpstr>Filters</vt:lpstr>
      <vt:lpstr>Example</vt:lpstr>
      <vt:lpstr>Full Example: Form Validation</vt:lpstr>
      <vt:lpstr>Full Example: Ajax Search</vt:lpstr>
      <vt:lpstr>Components</vt:lpstr>
      <vt:lpstr>PowerPoint Presentation</vt:lpstr>
      <vt:lpstr>Example</vt:lpstr>
      <vt:lpstr>Example</vt:lpstr>
      <vt:lpstr>Component Examples</vt:lpstr>
      <vt:lpstr>More Component Stuff</vt:lpstr>
      <vt:lpstr>Full Example: Placeholder</vt:lpstr>
      <vt:lpstr>Routing</vt:lpstr>
      <vt:lpstr>Example (From the Docs)</vt:lpstr>
      <vt:lpstr>Example (Still from the docs)</vt:lpstr>
      <vt:lpstr>Full Example: Master/Detail</vt:lpstr>
      <vt:lpstr>State Management</vt:lpstr>
      <vt:lpstr>Vuex</vt:lpstr>
      <vt:lpstr>Vuex Example</vt:lpstr>
      <vt:lpstr>The CLI</vt:lpstr>
      <vt:lpstr>Single file Components</vt:lpstr>
      <vt:lpstr>Walkthrough</vt:lpstr>
      <vt:lpstr>But wait – there’s more!</vt:lpstr>
      <vt:lpstr>Even MOAR!!!</vt:lpstr>
      <vt:lpstr>Stuff I didn't cover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Kicking Butt with Vue.js</dc:title>
  <dc:creator>Raymond Camden</dc:creator>
  <cp:lastModifiedBy>Raymond Camden</cp:lastModifiedBy>
  <cp:revision>2</cp:revision>
  <dcterms:created xsi:type="dcterms:W3CDTF">2020-02-18T18:20:50Z</dcterms:created>
  <dcterms:modified xsi:type="dcterms:W3CDTF">2020-02-20T17:07:59Z</dcterms:modified>
</cp:coreProperties>
</file>